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4" r:id="rId6"/>
    <p:sldId id="266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09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Questions to </a:t>
            </a:r>
            <a:r>
              <a:rPr lang="fr-FR" sz="3200" dirty="0" err="1" smtClean="0">
                <a:latin typeface="Kristen ITC" pitchFamily="66" charset="0"/>
              </a:rPr>
              <a:t>consider</a:t>
            </a:r>
            <a:r>
              <a:rPr lang="fr-FR" sz="3200" dirty="0" smtClean="0">
                <a:latin typeface="Kristen ITC" pitchFamily="66" charset="0"/>
              </a:rPr>
              <a:t>: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2743200"/>
            <a:ext cx="8759780" cy="1077218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How are French </a:t>
            </a:r>
            <a:r>
              <a:rPr lang="fr-FR" sz="3200" dirty="0" err="1" smtClean="0">
                <a:latin typeface="Kristen ITC" pitchFamily="66" charset="0"/>
              </a:rPr>
              <a:t>nouns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different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nouns</a:t>
            </a:r>
            <a:r>
              <a:rPr lang="fr-FR" sz="3200" dirty="0" smtClean="0">
                <a:latin typeface="Kristen ITC" pitchFamily="66" charset="0"/>
              </a:rPr>
              <a:t> in English?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28600" y="1341789"/>
            <a:ext cx="8763000" cy="1077218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Kristen ITC" pitchFamily="66" charset="0"/>
              </a:rPr>
              <a:t>What is the difference between saying, “I have </a:t>
            </a:r>
            <a:r>
              <a:rPr lang="en-US" sz="3200" b="1" u="sng" dirty="0" smtClean="0">
                <a:latin typeface="Kristen ITC" pitchFamily="66" charset="0"/>
              </a:rPr>
              <a:t>a</a:t>
            </a:r>
            <a:r>
              <a:rPr lang="en-US" sz="3200" dirty="0" smtClean="0">
                <a:latin typeface="Kristen ITC" pitchFamily="66" charset="0"/>
              </a:rPr>
              <a:t> pen.” and saying, “I have </a:t>
            </a:r>
            <a:r>
              <a:rPr lang="en-US" sz="3200" b="1" u="sng" dirty="0" smtClean="0">
                <a:latin typeface="Kristen ITC" pitchFamily="66" charset="0"/>
              </a:rPr>
              <a:t>the</a:t>
            </a:r>
            <a:r>
              <a:rPr lang="en-US" sz="3200" dirty="0" smtClean="0">
                <a:latin typeface="Kristen ITC" pitchFamily="66" charset="0"/>
              </a:rPr>
              <a:t> pen.”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114800"/>
            <a:ext cx="8759780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Can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give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examples</a:t>
            </a:r>
            <a:r>
              <a:rPr lang="fr-FR" sz="3200" dirty="0" smtClean="0">
                <a:latin typeface="Kristen ITC" pitchFamily="66" charset="0"/>
              </a:rPr>
              <a:t> of </a:t>
            </a:r>
            <a:r>
              <a:rPr lang="fr-FR" sz="3200" dirty="0" err="1" smtClean="0">
                <a:latin typeface="Kristen ITC" pitchFamily="66" charset="0"/>
              </a:rPr>
              <a:t>indefinite</a:t>
            </a:r>
            <a:r>
              <a:rPr lang="fr-FR" sz="3200" dirty="0" smtClean="0">
                <a:latin typeface="Kristen ITC" pitchFamily="66" charset="0"/>
              </a:rPr>
              <a:t> articles?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633829"/>
            <a:ext cx="8759780" cy="1077218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Predict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do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think</a:t>
            </a:r>
            <a:r>
              <a:rPr lang="fr-FR" sz="3200" dirty="0" smtClean="0">
                <a:latin typeface="Kristen ITC" pitchFamily="66" charset="0"/>
              </a:rPr>
              <a:t> a </a:t>
            </a:r>
            <a:r>
              <a:rPr lang="fr-FR" sz="3200" dirty="0" err="1" smtClean="0">
                <a:latin typeface="Kristen ITC" pitchFamily="66" charset="0"/>
              </a:rPr>
              <a:t>definite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artcle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would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be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used</a:t>
            </a:r>
            <a:r>
              <a:rPr lang="fr-FR" sz="3200" dirty="0" smtClean="0">
                <a:latin typeface="Kristen ITC" pitchFamily="66" charset="0"/>
              </a:rPr>
              <a:t> for?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définis</a:t>
            </a:r>
          </a:p>
          <a:p>
            <a:pPr algn="ctr"/>
            <a:r>
              <a:rPr lang="fr-FR" sz="3200" b="1" u="sng" dirty="0" smtClean="0">
                <a:latin typeface="Kristen ITC" pitchFamily="66" charset="0"/>
              </a:rPr>
              <a:t>(</a:t>
            </a:r>
            <a:r>
              <a:rPr lang="fr-FR" sz="3200" b="1" u="sng" dirty="0" err="1" smtClean="0">
                <a:latin typeface="Kristen ITC" pitchFamily="66" charset="0"/>
              </a:rPr>
              <a:t>singular</a:t>
            </a:r>
            <a:r>
              <a:rPr lang="fr-FR" sz="3200" b="1" u="sng" dirty="0" smtClean="0">
                <a:latin typeface="Kristen ITC" pitchFamily="66" charset="0"/>
              </a:rPr>
              <a:t>)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312510" y="5943599"/>
            <a:ext cx="6308188" cy="646331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Pluriel: </a:t>
            </a:r>
            <a:r>
              <a:rPr lang="fr-FR" sz="36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</a:t>
            </a:r>
            <a:endParaRPr lang="fr-FR" sz="36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297996" y="3149600"/>
            <a:ext cx="2283854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294086" y="3124200"/>
            <a:ext cx="2283854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la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90600" y="1995525"/>
            <a:ext cx="2756682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masculin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915212" y="1995524"/>
            <a:ext cx="3056115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féminin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34668" y="4190999"/>
            <a:ext cx="8328331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Before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vowel</a:t>
            </a:r>
            <a:r>
              <a:rPr lang="fr-FR" sz="3600" dirty="0" smtClean="0">
                <a:latin typeface="Kristen ITC" pitchFamily="66" charset="0"/>
              </a:rPr>
              <a:t>, </a:t>
            </a:r>
            <a:r>
              <a:rPr lang="fr-FR" sz="3600" dirty="0" err="1" smtClean="0">
                <a:latin typeface="Kristen ITC" pitchFamily="66" charset="0"/>
              </a:rPr>
              <a:t>both</a:t>
            </a:r>
            <a:r>
              <a:rPr lang="fr-FR" sz="3600" dirty="0" smtClean="0">
                <a:latin typeface="Kristen ITC" pitchFamily="66" charset="0"/>
              </a:rPr>
              <a:t> le and la </a:t>
            </a:r>
            <a:r>
              <a:rPr lang="fr-FR" sz="3600" dirty="0" err="1" smtClean="0">
                <a:latin typeface="Kristen ITC" pitchFamily="66" charset="0"/>
              </a:rPr>
              <a:t>turn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into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l’</a:t>
            </a:r>
            <a:endParaRPr lang="fr-FR" sz="36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12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209800" y="2324411"/>
            <a:ext cx="6477000" cy="2862322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L’étagère</a:t>
            </a: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 crayon</a:t>
            </a: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La poubelle</a:t>
            </a: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Les </a:t>
            </a:r>
            <a:r>
              <a:rPr lang="fr-FR" sz="3600" dirty="0" smtClean="0">
                <a:latin typeface="Kristen ITC" pitchFamily="66" charset="0"/>
              </a:rPr>
              <a:t>belle </a:t>
            </a:r>
            <a:r>
              <a:rPr lang="fr-FR" sz="3600" dirty="0" smtClean="0">
                <a:latin typeface="Kristen ITC" pitchFamily="66" charset="0"/>
              </a:rPr>
              <a:t>filles</a:t>
            </a:r>
            <a:endParaRPr lang="fr-FR" sz="3600" dirty="0" smtClean="0"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Les garçons intelligents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Mettez en anglais :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461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2667000" y="2324411"/>
            <a:ext cx="6019800" cy="2862322"/>
          </a:xfrm>
          <a:prstGeom prst="rect">
            <a:avLst/>
          </a:prstGeom>
          <a:solidFill>
            <a:srgbClr val="00B0F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 stylo</a:t>
            </a: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 tableau</a:t>
            </a:r>
          </a:p>
          <a:p>
            <a:pPr marL="742950" indent="-742950" algn="ctr"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La voiture</a:t>
            </a:r>
          </a:p>
          <a:p>
            <a:pPr marL="742950" indent="-742950" algn="ctr">
              <a:buFontTx/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L’école</a:t>
            </a:r>
          </a:p>
          <a:p>
            <a:pPr marL="742950" indent="-742950" algn="ctr">
              <a:buFontTx/>
              <a:buAutoNum type="arabicPeriod"/>
            </a:pPr>
            <a:r>
              <a:rPr lang="fr-FR" sz="3600" dirty="0" smtClean="0">
                <a:latin typeface="Kristen ITC" pitchFamily="66" charset="0"/>
              </a:rPr>
              <a:t>Les pupitres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Masculin ou féminin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25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1754326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UNLIKE un, une and des, the </a:t>
            </a:r>
            <a:r>
              <a:rPr lang="fr-FR" sz="3600" dirty="0" err="1" smtClean="0">
                <a:latin typeface="Kristen ITC" pitchFamily="66" charset="0"/>
              </a:rPr>
              <a:t>definite</a:t>
            </a:r>
            <a:r>
              <a:rPr lang="fr-FR" sz="3600" dirty="0" smtClean="0">
                <a:latin typeface="Kristen ITC" pitchFamily="66" charset="0"/>
              </a:rPr>
              <a:t> articles DO NOT change in the </a:t>
            </a:r>
            <a:r>
              <a:rPr lang="fr-FR" sz="3600" dirty="0" err="1" smtClean="0">
                <a:latin typeface="Kristen ITC" pitchFamily="66" charset="0"/>
              </a:rPr>
              <a:t>negative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440" y="3657600"/>
            <a:ext cx="8306560" cy="1754326"/>
          </a:xfrm>
          <a:prstGeom prst="rect">
            <a:avLst/>
          </a:prstGeom>
          <a:solidFill>
            <a:schemeClr val="accent4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Ex: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J’aime les voitures.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Tu n’aime pas les voitures.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5615" y="6019800"/>
            <a:ext cx="747541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They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stay</a:t>
            </a:r>
            <a:r>
              <a:rPr lang="fr-FR" sz="3600" dirty="0" smtClean="0">
                <a:latin typeface="Kristen ITC" pitchFamily="66" charset="0"/>
              </a:rPr>
              <a:t> the SAME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231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80620" y="5334000"/>
            <a:ext cx="8458199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Why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is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there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definite</a:t>
            </a:r>
            <a:r>
              <a:rPr lang="fr-FR" sz="3600" dirty="0" smtClean="0">
                <a:latin typeface="Kristen ITC" pitchFamily="66" charset="0"/>
              </a:rPr>
              <a:t> article </a:t>
            </a:r>
            <a:r>
              <a:rPr lang="fr-FR" sz="3600" dirty="0" err="1" smtClean="0">
                <a:latin typeface="Kristen ITC" pitchFamily="66" charset="0"/>
              </a:rPr>
              <a:t>some</a:t>
            </a:r>
            <a:r>
              <a:rPr lang="fr-FR" sz="3600" dirty="0" smtClean="0">
                <a:latin typeface="Kristen ITC" pitchFamily="66" charset="0"/>
              </a:rPr>
              <a:t> but not all of </a:t>
            </a:r>
            <a:r>
              <a:rPr lang="fr-FR" sz="3600" dirty="0" err="1" smtClean="0">
                <a:latin typeface="Kristen ITC" pitchFamily="66" charset="0"/>
              </a:rPr>
              <a:t>these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statements</a:t>
            </a:r>
            <a:r>
              <a:rPr lang="fr-FR" sz="3600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554" y="1200834"/>
            <a:ext cx="8306560" cy="646331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J’aime </a:t>
            </a:r>
            <a:r>
              <a:rPr lang="fr-FR" sz="3600" b="1" u="sng" dirty="0" smtClean="0">
                <a:latin typeface="Kristen ITC" pitchFamily="66" charset="0"/>
              </a:rPr>
              <a:t>le</a:t>
            </a:r>
            <a:r>
              <a:rPr lang="fr-FR" sz="3600" dirty="0" smtClean="0">
                <a:latin typeface="Kristen ITC" pitchFamily="66" charset="0"/>
              </a:rPr>
              <a:t> chocolat.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5554" y="4350879"/>
            <a:ext cx="8306560" cy="646331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J’aime lire.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8763" y="3284970"/>
            <a:ext cx="8306560" cy="646331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J’aime chanter.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2477" y="2286000"/>
            <a:ext cx="8306560" cy="646331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J’aime </a:t>
            </a:r>
            <a:r>
              <a:rPr lang="fr-FR" sz="3600" b="1" u="sng" dirty="0" smtClean="0">
                <a:latin typeface="Kristen ITC" pitchFamily="66" charset="0"/>
              </a:rPr>
              <a:t>l’</a:t>
            </a:r>
            <a:r>
              <a:rPr lang="fr-FR" sz="3600" dirty="0" smtClean="0">
                <a:latin typeface="Kristen ITC" pitchFamily="66" charset="0"/>
              </a:rPr>
              <a:t>école.</a:t>
            </a:r>
          </a:p>
        </p:txBody>
      </p:sp>
    </p:spTree>
    <p:extLst>
      <p:ext uri="{BB962C8B-B14F-4D97-AF65-F5344CB8AC3E}">
        <p14:creationId xmlns:p14="http://schemas.microsoft.com/office/powerpoint/2010/main" val="3131068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6440" y="318610"/>
            <a:ext cx="830656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articles </a:t>
            </a:r>
            <a:r>
              <a:rPr lang="fr-FR" sz="3200" b="1" u="sng" dirty="0" smtClean="0">
                <a:latin typeface="Kristen ITC" pitchFamily="66" charset="0"/>
              </a:rPr>
              <a:t>indéfinis</a:t>
            </a:r>
            <a:endParaRPr lang="fr-FR" sz="3200" b="1" u="sng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06586" y="1295399"/>
            <a:ext cx="7475414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Ouvre un livre à la page 44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5904" y="2590800"/>
            <a:ext cx="7475414" cy="3416320"/>
          </a:xfrm>
          <a:prstGeom prst="rect">
            <a:avLst/>
          </a:prstGeom>
          <a:solidFill>
            <a:srgbClr val="00B05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1.  Copie le tableau « </a:t>
            </a:r>
            <a:r>
              <a:rPr lang="fr-FR" sz="3600" dirty="0" err="1" smtClean="0">
                <a:latin typeface="Kristen ITC" pitchFamily="66" charset="0"/>
              </a:rPr>
              <a:t>Definite</a:t>
            </a:r>
            <a:r>
              <a:rPr lang="fr-FR" sz="3600" dirty="0" smtClean="0">
                <a:latin typeface="Kristen ITC" pitchFamily="66" charset="0"/>
              </a:rPr>
              <a:t> articles and the plural of </a:t>
            </a:r>
            <a:r>
              <a:rPr lang="fr-FR" sz="3600" dirty="0" err="1" smtClean="0">
                <a:latin typeface="Kristen ITC" pitchFamily="66" charset="0"/>
              </a:rPr>
              <a:t>nouns</a:t>
            </a:r>
            <a:r>
              <a:rPr lang="fr-FR" sz="3600" dirty="0" smtClean="0">
                <a:latin typeface="Kristen ITC" pitchFamily="66" charset="0"/>
              </a:rPr>
              <a:t> » dans ton cahier de composition.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2.  Complète activité 7 et donne le papier au professeur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853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206</Words>
  <Application>Microsoft Office PowerPoint</Application>
  <PresentationFormat>On-screen Show (4:3)</PresentationFormat>
  <Paragraphs>50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2012-11-14T12:04:44Z</dcterms:modified>
</cp:coreProperties>
</file>